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24" r:id="rId6"/>
    <p:sldId id="326" r:id="rId7"/>
    <p:sldId id="316" r:id="rId8"/>
    <p:sldId id="302" r:id="rId9"/>
    <p:sldId id="328" r:id="rId10"/>
    <p:sldId id="327" r:id="rId11"/>
    <p:sldId id="317" r:id="rId12"/>
    <p:sldId id="318" r:id="rId13"/>
    <p:sldId id="319" r:id="rId14"/>
    <p:sldId id="320" r:id="rId15"/>
    <p:sldId id="322" r:id="rId16"/>
    <p:sldId id="321"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1" d="100"/>
          <a:sy n="61" d="100"/>
        </p:scale>
        <p:origin x="-102" y="-2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4/16/2023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xmlns=""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6BA02FA-B37D-4554-ABB1-66D670E4E527}"/>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5" name="Footer Placeholder 4">
            <a:extLst>
              <a:ext uri="{FF2B5EF4-FFF2-40B4-BE49-F238E27FC236}">
                <a16:creationId xmlns:a16="http://schemas.microsoft.com/office/drawing/2014/main" xmlns=""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D2E2DF-E39F-4568-A27D-2263EBB41D12}"/>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5" name="Footer Placeholder 4">
            <a:extLst>
              <a:ext uri="{FF2B5EF4-FFF2-40B4-BE49-F238E27FC236}">
                <a16:creationId xmlns:a16="http://schemas.microsoft.com/office/drawing/2014/main" xmlns=""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959CFF-271C-4320-A63D-66AC1033F53C}"/>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5" name="Footer Placeholder 4">
            <a:extLst>
              <a:ext uri="{FF2B5EF4-FFF2-40B4-BE49-F238E27FC236}">
                <a16:creationId xmlns:a16="http://schemas.microsoft.com/office/drawing/2014/main" xmlns=""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7B3938-5255-4D6A-97AB-F992E4704002}"/>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5" name="Footer Placeholder 4">
            <a:extLst>
              <a:ext uri="{FF2B5EF4-FFF2-40B4-BE49-F238E27FC236}">
                <a16:creationId xmlns:a16="http://schemas.microsoft.com/office/drawing/2014/main" xmlns=""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641F39E-195B-4737-B354-DAE3EF414E54}"/>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5" name="Footer Placeholder 4">
            <a:extLst>
              <a:ext uri="{FF2B5EF4-FFF2-40B4-BE49-F238E27FC236}">
                <a16:creationId xmlns:a16="http://schemas.microsoft.com/office/drawing/2014/main" xmlns=""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0DD936-0A2C-4B0F-BE28-0290685C6B19}"/>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6" name="Footer Placeholder 5">
            <a:extLst>
              <a:ext uri="{FF2B5EF4-FFF2-40B4-BE49-F238E27FC236}">
                <a16:creationId xmlns:a16="http://schemas.microsoft.com/office/drawing/2014/main" xmlns=""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83CF26-C3F3-4DD7-8065-3987364EE26A}"/>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8" name="Footer Placeholder 7">
            <a:extLst>
              <a:ext uri="{FF2B5EF4-FFF2-40B4-BE49-F238E27FC236}">
                <a16:creationId xmlns:a16="http://schemas.microsoft.com/office/drawing/2014/main" xmlns=""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CC7803-50A4-4DD1-ADA4-31D827A1F06E}"/>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4" name="Footer Placeholder 3">
            <a:extLst>
              <a:ext uri="{FF2B5EF4-FFF2-40B4-BE49-F238E27FC236}">
                <a16:creationId xmlns:a16="http://schemas.microsoft.com/office/drawing/2014/main" xmlns=""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C245AF-CBFA-4EBE-9A28-BE1CEA621F77}"/>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3" name="Footer Placeholder 2">
            <a:extLst>
              <a:ext uri="{FF2B5EF4-FFF2-40B4-BE49-F238E27FC236}">
                <a16:creationId xmlns:a16="http://schemas.microsoft.com/office/drawing/2014/main" xmlns=""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63AF981-F971-45E6-803E-1DBD5CC10711}"/>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6" name="Footer Placeholder 5">
            <a:extLst>
              <a:ext uri="{FF2B5EF4-FFF2-40B4-BE49-F238E27FC236}">
                <a16:creationId xmlns:a16="http://schemas.microsoft.com/office/drawing/2014/main" xmlns=""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C9BCD8-99E4-4F1E-B0B5-C9CC6043DC75}"/>
              </a:ext>
            </a:extLst>
          </p:cNvPr>
          <p:cNvSpPr>
            <a:spLocks noGrp="1"/>
          </p:cNvSpPr>
          <p:nvPr>
            <p:ph type="dt" sz="half" idx="10"/>
          </p:nvPr>
        </p:nvSpPr>
        <p:spPr/>
        <p:txBody>
          <a:bodyPr/>
          <a:lstStyle/>
          <a:p>
            <a:fld id="{B81EA2C1-8B66-46C1-B96B-F51034EB396A}" type="datetimeFigureOut">
              <a:rPr lang="en-US" smtClean="0"/>
              <a:pPr/>
              <a:t>4/16/2023</a:t>
            </a:fld>
            <a:endParaRPr lang="en-US"/>
          </a:p>
        </p:txBody>
      </p:sp>
      <p:sp>
        <p:nvSpPr>
          <p:cNvPr id="6" name="Footer Placeholder 5">
            <a:extLst>
              <a:ext uri="{FF2B5EF4-FFF2-40B4-BE49-F238E27FC236}">
                <a16:creationId xmlns:a16="http://schemas.microsoft.com/office/drawing/2014/main" xmlns=""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4/16/2023</a:t>
            </a:fld>
            <a:endParaRPr lang="en-US"/>
          </a:p>
        </p:txBody>
      </p:sp>
      <p:sp>
        <p:nvSpPr>
          <p:cNvPr id="5" name="Footer Placeholder 4">
            <a:extLst>
              <a:ext uri="{FF2B5EF4-FFF2-40B4-BE49-F238E27FC236}">
                <a16:creationId xmlns:a16="http://schemas.microsoft.com/office/drawing/2014/main" xmlns=""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9rl_vd87K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282F8EF-8EBA-48B0-869F-7F5D99A4C900}"/>
              </a:ext>
            </a:extLst>
          </p:cNvPr>
          <p:cNvSpPr txBox="1"/>
          <p:nvPr/>
        </p:nvSpPr>
        <p:spPr>
          <a:xfrm>
            <a:off x="3472933" y="-144463"/>
            <a:ext cx="4125433" cy="1569660"/>
          </a:xfrm>
          <a:prstGeom prst="rect">
            <a:avLst/>
          </a:prstGeom>
          <a:noFill/>
        </p:spPr>
        <p:txBody>
          <a:bodyPr wrap="square" rtlCol="0">
            <a:spAutoFit/>
          </a:bodyPr>
          <a:lstStyle/>
          <a:p>
            <a:pPr algn="ctr"/>
            <a:r>
              <a:rPr lang="en-US" sz="9600" dirty="0"/>
              <a:t>Canada</a:t>
            </a:r>
          </a:p>
        </p:txBody>
      </p:sp>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F282F8EF-8EBA-48B0-869F-7F5D99A4C900}"/>
              </a:ext>
            </a:extLst>
          </p:cNvPr>
          <p:cNvSpPr txBox="1"/>
          <p:nvPr/>
        </p:nvSpPr>
        <p:spPr>
          <a:xfrm>
            <a:off x="8059479" y="287079"/>
            <a:ext cx="3519377" cy="830997"/>
          </a:xfrm>
          <a:prstGeom prst="rect">
            <a:avLst/>
          </a:prstGeom>
          <a:noFill/>
        </p:spPr>
        <p:txBody>
          <a:bodyPr wrap="square" rtlCol="0">
            <a:spAutoFit/>
          </a:bodyPr>
          <a:lstStyle/>
          <a:p>
            <a:pPr algn="ctr"/>
            <a:r>
              <a:rPr lang="en-US" sz="4800" b="1" dirty="0" smtClean="0">
                <a:solidFill>
                  <a:srgbClr val="0070C0"/>
                </a:solidFill>
              </a:rPr>
              <a:t>April 17-21</a:t>
            </a:r>
            <a:endParaRPr lang="en-US" sz="4800" b="1" dirty="0">
              <a:solidFill>
                <a:srgbClr val="0070C0"/>
              </a:solidFill>
            </a:endParaRPr>
          </a:p>
        </p:txBody>
      </p:sp>
      <p:pic>
        <p:nvPicPr>
          <p:cNvPr id="2" name="Picture 2" descr="Canada Maps &amp; Facts - World Atlas">
            <a:extLst>
              <a:ext uri="{FF2B5EF4-FFF2-40B4-BE49-F238E27FC236}">
                <a16:creationId xmlns:a16="http://schemas.microsoft.com/office/drawing/2014/main" xmlns="" id="{24D9ABB4-CB9C-4349-B3BA-2B6498E0019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2124" y="1758249"/>
            <a:ext cx="6486174" cy="41846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anada #StandWithUkraine🇺🇦 (@Canada) / Twitter">
            <a:extLst>
              <a:ext uri="{FF2B5EF4-FFF2-40B4-BE49-F238E27FC236}">
                <a16:creationId xmlns:a16="http://schemas.microsoft.com/office/drawing/2014/main" xmlns="" id="{0EB10D2C-EA3A-442B-B932-10FD832A5AF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630" y="1002219"/>
            <a:ext cx="2977512" cy="2977512"/>
          </a:xfrm>
          <a:prstGeom prst="rect">
            <a:avLst/>
          </a:prstGeom>
          <a:noFill/>
          <a:extLst>
            <a:ext uri="{909E8E84-426E-40DD-AFC4-6F175D3DCCD1}">
              <a14:hiddenFill xmlns:a14="http://schemas.microsoft.com/office/drawing/2010/main" xmlns="">
                <a:solidFill>
                  <a:srgbClr val="FFFFFF"/>
                </a:solidFill>
              </a14:hiddenFill>
            </a:ext>
          </a:extLst>
        </p:spPr>
      </p:pic>
      <p:pic>
        <p:nvPicPr>
          <p:cNvPr id="28674" name="Picture 2" descr="https://encrypted-tbn0.gstatic.com/images?q=tbn:ANd9GcQWuhufWVJEr27uKI9x8rEwEJ51SDim818iFiz5fdoNestb74h4DXfGl74Sog&amp;s"/>
          <p:cNvPicPr>
            <a:picLocks noChangeAspect="1" noChangeArrowheads="1"/>
          </p:cNvPicPr>
          <p:nvPr/>
        </p:nvPicPr>
        <p:blipFill>
          <a:blip r:embed="rId5" cstate="print"/>
          <a:srcRect/>
          <a:stretch>
            <a:fillRect/>
          </a:stretch>
        </p:blipFill>
        <p:spPr bwMode="auto">
          <a:xfrm>
            <a:off x="822003" y="4208623"/>
            <a:ext cx="2218880" cy="1479255"/>
          </a:xfrm>
          <a:prstGeom prst="rect">
            <a:avLst/>
          </a:prstGeom>
          <a:noFill/>
        </p:spPr>
      </p:pic>
      <p:sp>
        <p:nvSpPr>
          <p:cNvPr id="9" name="TextBox 8"/>
          <p:cNvSpPr txBox="1"/>
          <p:nvPr/>
        </p:nvSpPr>
        <p:spPr>
          <a:xfrm>
            <a:off x="1007390" y="5703377"/>
            <a:ext cx="1968284" cy="369332"/>
          </a:xfrm>
          <a:prstGeom prst="rect">
            <a:avLst/>
          </a:prstGeom>
          <a:noFill/>
        </p:spPr>
        <p:txBody>
          <a:bodyPr wrap="square" rtlCol="0">
            <a:spAutoFit/>
          </a:bodyPr>
          <a:lstStyle/>
          <a:p>
            <a:r>
              <a:rPr lang="en-US" dirty="0" smtClean="0"/>
              <a:t>Prime Minister</a:t>
            </a:r>
            <a:endParaRPr lang="en-US" dirty="0"/>
          </a:p>
        </p:txBody>
      </p:sp>
    </p:spTree>
    <p:extLst>
      <p:ext uri="{BB962C8B-B14F-4D97-AF65-F5344CB8AC3E}">
        <p14:creationId xmlns:p14="http://schemas.microsoft.com/office/powerpoint/2010/main" xmlns=""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ebec Maps &amp; Facts - World Atlas">
            <a:extLst>
              <a:ext uri="{FF2B5EF4-FFF2-40B4-BE49-F238E27FC236}">
                <a16:creationId xmlns:a16="http://schemas.microsoft.com/office/drawing/2014/main" xmlns="" id="{F924B744-3FFD-4438-A378-D993EC8DCD7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711" y="0"/>
            <a:ext cx="6281737"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Travel Guide for Quebec City on a Budget">
            <a:extLst>
              <a:ext uri="{FF2B5EF4-FFF2-40B4-BE49-F238E27FC236}">
                <a16:creationId xmlns:a16="http://schemas.microsoft.com/office/drawing/2014/main" xmlns="" id="{A43F69D6-7F9A-4A50-81EC-B0318E2A6E3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29057" y="321327"/>
            <a:ext cx="3756394" cy="2490653"/>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Que Hacer en Quebec Canada 🇨🇦 - YouTube">
            <a:extLst>
              <a:ext uri="{FF2B5EF4-FFF2-40B4-BE49-F238E27FC236}">
                <a16:creationId xmlns:a16="http://schemas.microsoft.com/office/drawing/2014/main" xmlns="" id="{322FB3F3-3BA7-4B1A-87BF-5F9D38C273F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6411" y="3298751"/>
            <a:ext cx="4447593" cy="24906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29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nada - Demographic trends | Britannica">
            <a:extLst>
              <a:ext uri="{FF2B5EF4-FFF2-40B4-BE49-F238E27FC236}">
                <a16:creationId xmlns:a16="http://schemas.microsoft.com/office/drawing/2014/main" xmlns="" id="{FF110EAD-D2EE-4C40-B6E9-96D05012934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8828" y="0"/>
            <a:ext cx="1036161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78969" y="232475"/>
            <a:ext cx="3549112" cy="830997"/>
          </a:xfrm>
          <a:prstGeom prst="rect">
            <a:avLst/>
          </a:prstGeom>
          <a:noFill/>
        </p:spPr>
        <p:txBody>
          <a:bodyPr wrap="square" rtlCol="0">
            <a:spAutoFit/>
          </a:bodyPr>
          <a:lstStyle/>
          <a:p>
            <a:r>
              <a:rPr lang="en-US" sz="2400" b="1" dirty="0" smtClean="0"/>
              <a:t>Population:</a:t>
            </a:r>
          </a:p>
          <a:p>
            <a:r>
              <a:rPr lang="en-US" sz="2400" b="1" dirty="0" smtClean="0"/>
              <a:t>Where people located</a:t>
            </a:r>
            <a:endParaRPr lang="en-US" sz="2400" b="1" dirty="0"/>
          </a:p>
        </p:txBody>
      </p:sp>
    </p:spTree>
    <p:extLst>
      <p:ext uri="{BB962C8B-B14F-4D97-AF65-F5344CB8AC3E}">
        <p14:creationId xmlns:p14="http://schemas.microsoft.com/office/powerpoint/2010/main" xmlns="" val="192078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Provinces Population in Canada 1850 - 2100 | Historical Provinces  Population - YouTube">
            <a:extLst>
              <a:ext uri="{FF2B5EF4-FFF2-40B4-BE49-F238E27FC236}">
                <a16:creationId xmlns:a16="http://schemas.microsoft.com/office/drawing/2014/main" xmlns="" id="{C69F056F-27F4-4053-9CA2-6F348AE3E65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013" y="325954"/>
            <a:ext cx="11033051" cy="6206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08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eign Born Population in Canada 1990 2020 - YouTube">
            <a:extLst>
              <a:ext uri="{FF2B5EF4-FFF2-40B4-BE49-F238E27FC236}">
                <a16:creationId xmlns:a16="http://schemas.microsoft.com/office/drawing/2014/main" xmlns="" id="{8C250DEF-E53F-4742-A82F-DADDE7D8DB8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799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Natural Resources Does Canada Have in Abundance? - Canada Action">
            <a:extLst>
              <a:ext uri="{FF2B5EF4-FFF2-40B4-BE49-F238E27FC236}">
                <a16:creationId xmlns:a16="http://schemas.microsoft.com/office/drawing/2014/main" xmlns="" id="{AF18AA13-0B5C-4888-B551-3284293B84D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843713"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What Natural Resources Does Canada Have in Abundance? - Canada Action">
            <a:extLst>
              <a:ext uri="{FF2B5EF4-FFF2-40B4-BE49-F238E27FC236}">
                <a16:creationId xmlns:a16="http://schemas.microsoft.com/office/drawing/2014/main" xmlns="" id="{B57AA4B9-9AD2-4790-BB45-16034ECD599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3713" y="723014"/>
            <a:ext cx="5215480" cy="5204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602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ere do most people choose to live &amp; work in Canada &amp; why? Most people  choose to live &amp; work in the southern part of the country. The reasons  include: - ppt">
            <a:extLst>
              <a:ext uri="{FF2B5EF4-FFF2-40B4-BE49-F238E27FC236}">
                <a16:creationId xmlns:a16="http://schemas.microsoft.com/office/drawing/2014/main" xmlns="" id="{2668ACFF-A42D-455E-B208-433CD24DCF5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455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149" y="4856158"/>
            <a:ext cx="10244536" cy="646331"/>
          </a:xfrm>
          <a:prstGeom prst="rect">
            <a:avLst/>
          </a:prstGeom>
        </p:spPr>
        <p:txBody>
          <a:bodyPr wrap="none">
            <a:spAutoFit/>
          </a:bodyPr>
          <a:lstStyle/>
          <a:p>
            <a:r>
              <a:rPr lang="pt-BR" sz="3600" b="1" dirty="0" smtClean="0"/>
              <a:t>SS6H2 Describe Quebec’s independence movement. </a:t>
            </a:r>
            <a:endParaRPr lang="en-US" sz="3600" dirty="0"/>
          </a:p>
        </p:txBody>
      </p:sp>
      <p:sp>
        <p:nvSpPr>
          <p:cNvPr id="3" name="Rectangle 2"/>
          <p:cNvSpPr/>
          <p:nvPr/>
        </p:nvSpPr>
        <p:spPr>
          <a:xfrm>
            <a:off x="289300" y="379119"/>
            <a:ext cx="10668001" cy="1754326"/>
          </a:xfrm>
          <a:prstGeom prst="rect">
            <a:avLst/>
          </a:prstGeom>
        </p:spPr>
        <p:txBody>
          <a:bodyPr wrap="square">
            <a:spAutoFit/>
          </a:bodyPr>
          <a:lstStyle/>
          <a:p>
            <a:r>
              <a:rPr lang="en-US" sz="3600" dirty="0" smtClean="0"/>
              <a:t>SS6CG2 Explain citizen participation in the Canadian government. a. Explain the role of citizens in choosing the leader of Canada (parliamentary democracy)</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3A24531-7978-4CA9-A20B-9335EA4EBD26}"/>
              </a:ext>
            </a:extLst>
          </p:cNvPr>
          <p:cNvSpPr/>
          <p:nvPr/>
        </p:nvSpPr>
        <p:spPr>
          <a:xfrm>
            <a:off x="276446" y="0"/>
            <a:ext cx="11419367" cy="6740307"/>
          </a:xfrm>
          <a:prstGeom prst="rect">
            <a:avLst/>
          </a:prstGeom>
        </p:spPr>
        <p:txBody>
          <a:bodyPr wrap="square">
            <a:spAutoFit/>
          </a:bodyPr>
          <a:lstStyle/>
          <a:p>
            <a:r>
              <a:rPr lang="en-US" sz="2400" b="1" dirty="0"/>
              <a:t>SS6G4 Locate selected features of Canada. </a:t>
            </a:r>
          </a:p>
          <a:p>
            <a:pPr marL="342900" indent="-342900">
              <a:buAutoNum type="alphaLcPeriod"/>
            </a:pPr>
            <a:r>
              <a:rPr lang="en-US" sz="2400" dirty="0"/>
              <a:t>Locate on a world and regional political-physical map: the St. Lawrence River, Hudson Bay, Atlantic Ocean, Pacific Ocean, the Great Lakes, Canadian Shield, and Rocky Mountains. </a:t>
            </a:r>
          </a:p>
          <a:p>
            <a:pPr marL="342900" indent="-342900">
              <a:buAutoNum type="alphaLcPeriod"/>
            </a:pPr>
            <a:r>
              <a:rPr lang="en-US" sz="2400" dirty="0"/>
              <a:t>b. Locate on a world and regional political-physical map Canada and the province of </a:t>
            </a:r>
            <a:r>
              <a:rPr lang="en-US" sz="2400" u="sng" dirty="0"/>
              <a:t>Quebec</a:t>
            </a:r>
            <a:r>
              <a:rPr lang="en-US" sz="2400" dirty="0"/>
              <a:t>. </a:t>
            </a:r>
          </a:p>
          <a:p>
            <a:endParaRPr lang="en-US" sz="2400" dirty="0"/>
          </a:p>
          <a:p>
            <a:r>
              <a:rPr lang="en-US" sz="2400" b="1" dirty="0"/>
              <a:t>SS6G5 Explain the impact of location, climate, distribution of natural resources, and population distribution on Canada.</a:t>
            </a:r>
          </a:p>
          <a:p>
            <a:r>
              <a:rPr lang="en-US" sz="2400" dirty="0"/>
              <a:t> a. Describe how Canada’s location, climate, and natural resources impact trade and affect where people live. </a:t>
            </a:r>
          </a:p>
          <a:p>
            <a:endParaRPr lang="en-US" sz="2400" dirty="0"/>
          </a:p>
          <a:p>
            <a:endParaRPr lang="en-US" sz="2400" dirty="0"/>
          </a:p>
          <a:p>
            <a:r>
              <a:rPr lang="en-US" sz="2400" b="1" dirty="0"/>
              <a:t>SS6G6 Explain the impact of environmental issues in Canada.</a:t>
            </a:r>
          </a:p>
          <a:p>
            <a:r>
              <a:rPr lang="en-US" sz="2400" dirty="0"/>
              <a:t> a. Explain the causes and effects of pollution and acid rain in Canada to include the Great Lakes. </a:t>
            </a:r>
          </a:p>
          <a:p>
            <a:r>
              <a:rPr lang="en-US" sz="2400" dirty="0"/>
              <a:t>b. Explain the causes and effects of the extraction of natural resources on the Canadian Shield (e.g., mining and logging).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896375218"/>
              </p:ext>
            </p:extLst>
          </p:nvPr>
        </p:nvGraphicFramePr>
        <p:xfrm>
          <a:off x="294465" y="123993"/>
          <a:ext cx="11143284" cy="6533235"/>
        </p:xfrm>
        <a:graphic>
          <a:graphicData uri="http://schemas.openxmlformats.org/drawingml/2006/table">
            <a:tbl>
              <a:tblPr/>
              <a:tblGrid>
                <a:gridCol w="1857214">
                  <a:extLst>
                    <a:ext uri="{9D8B030D-6E8A-4147-A177-3AD203B41FA5}">
                      <a16:colId xmlns:a16="http://schemas.microsoft.com/office/drawing/2014/main" xmlns="" val="20000"/>
                    </a:ext>
                  </a:extLst>
                </a:gridCol>
                <a:gridCol w="1857214">
                  <a:extLst>
                    <a:ext uri="{9D8B030D-6E8A-4147-A177-3AD203B41FA5}">
                      <a16:colId xmlns:a16="http://schemas.microsoft.com/office/drawing/2014/main" xmlns="" val="20001"/>
                    </a:ext>
                  </a:extLst>
                </a:gridCol>
                <a:gridCol w="1857214">
                  <a:extLst>
                    <a:ext uri="{9D8B030D-6E8A-4147-A177-3AD203B41FA5}">
                      <a16:colId xmlns:a16="http://schemas.microsoft.com/office/drawing/2014/main" xmlns="" val="20002"/>
                    </a:ext>
                  </a:extLst>
                </a:gridCol>
                <a:gridCol w="1857214">
                  <a:extLst>
                    <a:ext uri="{9D8B030D-6E8A-4147-A177-3AD203B41FA5}">
                      <a16:colId xmlns:a16="http://schemas.microsoft.com/office/drawing/2014/main" xmlns="" val="20003"/>
                    </a:ext>
                  </a:extLst>
                </a:gridCol>
                <a:gridCol w="1857214">
                  <a:extLst>
                    <a:ext uri="{9D8B030D-6E8A-4147-A177-3AD203B41FA5}">
                      <a16:colId xmlns:a16="http://schemas.microsoft.com/office/drawing/2014/main" xmlns="" val="20004"/>
                    </a:ext>
                  </a:extLst>
                </a:gridCol>
                <a:gridCol w="1857214">
                  <a:extLst>
                    <a:ext uri="{9D8B030D-6E8A-4147-A177-3AD203B41FA5}">
                      <a16:colId xmlns:a16="http://schemas.microsoft.com/office/drawing/2014/main" xmlns="" val="20005"/>
                    </a:ext>
                  </a:extLst>
                </a:gridCol>
              </a:tblGrid>
              <a:tr h="348114">
                <a:tc>
                  <a:txBody>
                    <a:bodyPr/>
                    <a:lstStyle/>
                    <a:p>
                      <a:pPr marL="0" marR="0" algn="ctr">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Monday </a:t>
                      </a:r>
                      <a:r>
                        <a:rPr lang="en-US" sz="1100" b="1" dirty="0" smtClean="0">
                          <a:solidFill>
                            <a:srgbClr val="FFFFFF"/>
                          </a:solidFill>
                          <a:latin typeface="Barlow"/>
                          <a:ea typeface="Barlow"/>
                          <a:cs typeface="Barlow"/>
                        </a:rPr>
                        <a:t>17</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Tuesday </a:t>
                      </a:r>
                      <a:r>
                        <a:rPr lang="en-US" sz="1100" b="1" dirty="0" smtClean="0">
                          <a:solidFill>
                            <a:srgbClr val="FFFFFF"/>
                          </a:solidFill>
                          <a:latin typeface="Barlow"/>
                          <a:ea typeface="Barlow"/>
                          <a:cs typeface="Barlow"/>
                        </a:rPr>
                        <a:t>18</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Wednesday </a:t>
                      </a:r>
                      <a:r>
                        <a:rPr lang="en-US" sz="1100" b="1" dirty="0" smtClean="0">
                          <a:solidFill>
                            <a:srgbClr val="FFFFFF"/>
                          </a:solidFill>
                          <a:latin typeface="Barlow"/>
                          <a:ea typeface="Barlow"/>
                          <a:cs typeface="Barlow"/>
                        </a:rPr>
                        <a:t>19</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Thursday </a:t>
                      </a:r>
                      <a:r>
                        <a:rPr lang="en-US" sz="1100" b="1" dirty="0" smtClean="0">
                          <a:solidFill>
                            <a:srgbClr val="FFFFFF"/>
                          </a:solidFill>
                          <a:latin typeface="Barlow"/>
                          <a:ea typeface="Barlow"/>
                          <a:cs typeface="Barlow"/>
                        </a:rPr>
                        <a:t>20</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Friday </a:t>
                      </a:r>
                      <a:r>
                        <a:rPr lang="en-US" sz="1100" b="1" dirty="0" smtClean="0">
                          <a:solidFill>
                            <a:srgbClr val="FFFFFF"/>
                          </a:solidFill>
                          <a:latin typeface="Barlow"/>
                          <a:ea typeface="Barlow"/>
                          <a:cs typeface="Barlow"/>
                        </a:rPr>
                        <a:t>21</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843279">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Barlow"/>
                          <a:cs typeface="Barlow"/>
                        </a:rPr>
                        <a:t>SS6CG2</a:t>
                      </a:r>
                      <a:endParaRPr lang="en-US" sz="1100" dirty="0" smtClean="0">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Barlow"/>
                          <a:cs typeface="Barlow"/>
                        </a:rPr>
                        <a:t>SS6CG2</a:t>
                      </a:r>
                      <a:endParaRPr lang="en-US" sz="1100" dirty="0" smtClean="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smtClean="0">
                          <a:latin typeface="Century" pitchFamily="18" charset="0"/>
                          <a:ea typeface="Barlow"/>
                          <a:cs typeface="Barlow"/>
                        </a:rPr>
                        <a:t>SS6CG2</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Barlow"/>
                          <a:cs typeface="Barlow"/>
                        </a:rPr>
                        <a:t>SS6CG2</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Barlow"/>
                          <a:cs typeface="Barlow"/>
                        </a:rPr>
                        <a:t>SS6CG2</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7795">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Canada Government</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Canada Government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dirty="0" smtClean="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Canada Government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Canada Government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dirty="0" smtClean="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Canada Government</a:t>
                      </a:r>
                    </a:p>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5553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Video:</a:t>
                      </a:r>
                      <a:r>
                        <a:rPr lang="en-US" sz="1100" baseline="0" dirty="0" smtClean="0">
                          <a:latin typeface="Century" pitchFamily="18" charset="0"/>
                          <a:ea typeface="Arial"/>
                          <a:cs typeface="Times New Roman"/>
                        </a:rPr>
                        <a:t> Canada’s Government</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Video:</a:t>
                      </a:r>
                      <a:r>
                        <a:rPr lang="en-US" sz="1100" baseline="0" dirty="0" smtClean="0">
                          <a:latin typeface="Century" pitchFamily="18" charset="0"/>
                          <a:ea typeface="Arial"/>
                          <a:cs typeface="Times New Roman"/>
                        </a:rPr>
                        <a:t> Branches of Government</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Video:</a:t>
                      </a:r>
                      <a:r>
                        <a:rPr lang="en-US" sz="1100" baseline="0" dirty="0" smtClean="0">
                          <a:latin typeface="Century" pitchFamily="18" charset="0"/>
                          <a:ea typeface="Arial"/>
                          <a:cs typeface="Times New Roman"/>
                        </a:rPr>
                        <a:t> Royal Canadian Police</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Video:</a:t>
                      </a:r>
                      <a:r>
                        <a:rPr lang="en-US" sz="1100" baseline="0" dirty="0" smtClean="0">
                          <a:latin typeface="Century" pitchFamily="18" charset="0"/>
                          <a:ea typeface="Arial"/>
                          <a:cs typeface="Times New Roman"/>
                        </a:rPr>
                        <a:t> Canada’s Government</a:t>
                      </a:r>
                      <a:endParaRPr lang="en-US" sz="1100" dirty="0" smtClean="0">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Video:</a:t>
                      </a:r>
                      <a:r>
                        <a:rPr lang="en-US" sz="1100" baseline="0" dirty="0" smtClean="0">
                          <a:latin typeface="Century" pitchFamily="18" charset="0"/>
                          <a:ea typeface="Arial"/>
                          <a:cs typeface="Times New Roman"/>
                        </a:rPr>
                        <a:t> Canada’s Government</a:t>
                      </a:r>
                      <a:endParaRPr lang="en-US" sz="1100" dirty="0" smtClean="0">
                        <a:latin typeface="Century" pitchFamily="18" charset="0"/>
                        <a:ea typeface="Arial"/>
                        <a:cs typeface="Times New Roman"/>
                      </a:endParaRPr>
                    </a:p>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31022">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Select Class Roles for Gov. Representation</a:t>
                      </a:r>
                    </a:p>
                    <a:p>
                      <a:pPr marL="0" marR="0">
                        <a:lnSpc>
                          <a:spcPct val="115000"/>
                        </a:lnSpc>
                        <a:spcBef>
                          <a:spcPts val="0"/>
                        </a:spcBef>
                        <a:spcAft>
                          <a:spcPts val="0"/>
                        </a:spcAft>
                      </a:pPr>
                      <a:r>
                        <a:rPr lang="en-US" sz="1100" dirty="0" smtClean="0">
                          <a:latin typeface="Century" pitchFamily="18" charset="0"/>
                          <a:ea typeface="Arial"/>
                          <a:cs typeface="Times New Roman"/>
                        </a:rPr>
                        <a:t>Textbook Chapter 10</a:t>
                      </a:r>
                    </a:p>
                    <a:p>
                      <a:pPr marL="0" marR="0">
                        <a:lnSpc>
                          <a:spcPct val="115000"/>
                        </a:lnSpc>
                        <a:spcBef>
                          <a:spcPts val="0"/>
                        </a:spcBef>
                        <a:spcAft>
                          <a:spcPts val="0"/>
                        </a:spcAft>
                      </a:pPr>
                      <a:r>
                        <a:rPr lang="en-US" sz="1100" dirty="0" smtClean="0">
                          <a:latin typeface="Century" pitchFamily="18" charset="0"/>
                          <a:ea typeface="Arial"/>
                          <a:cs typeface="Times New Roman"/>
                        </a:rPr>
                        <a:t>Pages 251-254</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Canada</a:t>
                      </a:r>
                      <a:r>
                        <a:rPr lang="en-US" sz="1100" baseline="0" dirty="0" smtClean="0">
                          <a:latin typeface="Century" pitchFamily="18" charset="0"/>
                          <a:ea typeface="Arial"/>
                          <a:cs typeface="Times New Roman"/>
                        </a:rPr>
                        <a:t> Project</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Textbook Chapter 10</a:t>
                      </a:r>
                    </a:p>
                    <a:p>
                      <a:pPr marL="0" marR="0">
                        <a:lnSpc>
                          <a:spcPct val="115000"/>
                        </a:lnSpc>
                        <a:spcBef>
                          <a:spcPts val="0"/>
                        </a:spcBef>
                        <a:spcAft>
                          <a:spcPts val="0"/>
                        </a:spcAft>
                      </a:pPr>
                      <a:r>
                        <a:rPr lang="en-US" sz="1100" dirty="0" smtClean="0">
                          <a:latin typeface="Century" pitchFamily="18" charset="0"/>
                          <a:ea typeface="Arial"/>
                          <a:cs typeface="Times New Roman"/>
                        </a:rPr>
                        <a:t>Pages 251-254</a:t>
                      </a:r>
                    </a:p>
                    <a:p>
                      <a:pPr marL="0" marR="0">
                        <a:lnSpc>
                          <a:spcPct val="115000"/>
                        </a:lnSpc>
                        <a:spcBef>
                          <a:spcPts val="0"/>
                        </a:spcBef>
                        <a:spcAft>
                          <a:spcPts val="0"/>
                        </a:spcAft>
                      </a:pPr>
                      <a:r>
                        <a:rPr lang="en-US" sz="1100" dirty="0" smtClean="0">
                          <a:latin typeface="Century" pitchFamily="18" charset="0"/>
                          <a:ea typeface="Arial"/>
                          <a:cs typeface="Times New Roman"/>
                        </a:rPr>
                        <a:t>Canada Project</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Textbook Chapter 10</a:t>
                      </a:r>
                    </a:p>
                    <a:p>
                      <a:pPr marL="0" marR="0">
                        <a:lnSpc>
                          <a:spcPct val="115000"/>
                        </a:lnSpc>
                        <a:spcBef>
                          <a:spcPts val="0"/>
                        </a:spcBef>
                        <a:spcAft>
                          <a:spcPts val="0"/>
                        </a:spcAft>
                      </a:pPr>
                      <a:r>
                        <a:rPr lang="en-US" sz="1100" dirty="0" smtClean="0">
                          <a:latin typeface="Century" pitchFamily="18" charset="0"/>
                          <a:ea typeface="Arial"/>
                          <a:cs typeface="Times New Roman"/>
                        </a:rPr>
                        <a:t>Pages 251-254</a:t>
                      </a:r>
                    </a:p>
                    <a:p>
                      <a:pPr marL="0" marR="0">
                        <a:lnSpc>
                          <a:spcPct val="115000"/>
                        </a:lnSpc>
                        <a:spcBef>
                          <a:spcPts val="0"/>
                        </a:spcBef>
                        <a:spcAft>
                          <a:spcPts val="0"/>
                        </a:spcAft>
                      </a:pPr>
                      <a:r>
                        <a:rPr lang="en-US" sz="1100" dirty="0" smtClean="0">
                          <a:latin typeface="Century" pitchFamily="18" charset="0"/>
                          <a:ea typeface="Arial"/>
                          <a:cs typeface="Times New Roman"/>
                        </a:rPr>
                        <a:t>Canada Project</a:t>
                      </a:r>
                    </a:p>
                    <a:p>
                      <a:pPr marL="0" marR="0">
                        <a:lnSpc>
                          <a:spcPct val="115000"/>
                        </a:lnSpc>
                        <a:spcBef>
                          <a:spcPts val="0"/>
                        </a:spcBef>
                        <a:spcAft>
                          <a:spcPts val="0"/>
                        </a:spcAft>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Textbook Chapter 10</a:t>
                      </a:r>
                    </a:p>
                    <a:p>
                      <a:pPr marL="0" marR="0">
                        <a:lnSpc>
                          <a:spcPct val="115000"/>
                        </a:lnSpc>
                        <a:spcBef>
                          <a:spcPts val="0"/>
                        </a:spcBef>
                        <a:spcAft>
                          <a:spcPts val="0"/>
                        </a:spcAft>
                      </a:pPr>
                      <a:r>
                        <a:rPr lang="en-US" sz="1100" dirty="0" smtClean="0">
                          <a:latin typeface="Century" pitchFamily="18" charset="0"/>
                          <a:ea typeface="Arial"/>
                          <a:cs typeface="Times New Roman"/>
                        </a:rPr>
                        <a:t>Pages 251-254</a:t>
                      </a:r>
                    </a:p>
                    <a:p>
                      <a:pPr marL="0" marR="0">
                        <a:lnSpc>
                          <a:spcPct val="115000"/>
                        </a:lnSpc>
                        <a:spcBef>
                          <a:spcPts val="0"/>
                        </a:spcBef>
                        <a:spcAft>
                          <a:spcPts val="0"/>
                        </a:spcAft>
                      </a:pPr>
                      <a:r>
                        <a:rPr lang="en-US" sz="1100" dirty="0" smtClean="0">
                          <a:latin typeface="Century" pitchFamily="18" charset="0"/>
                          <a:ea typeface="Arial"/>
                          <a:cs typeface="Times New Roman"/>
                        </a:rPr>
                        <a:t>Canada Project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Textbook Chapter 10</a:t>
                      </a:r>
                    </a:p>
                    <a:p>
                      <a:pPr marL="0" marR="0">
                        <a:lnSpc>
                          <a:spcPct val="115000"/>
                        </a:lnSpc>
                        <a:spcBef>
                          <a:spcPts val="0"/>
                        </a:spcBef>
                        <a:spcAft>
                          <a:spcPts val="0"/>
                        </a:spcAft>
                      </a:pPr>
                      <a:r>
                        <a:rPr lang="en-US" sz="1100" dirty="0" smtClean="0">
                          <a:latin typeface="Century" pitchFamily="18" charset="0"/>
                          <a:ea typeface="Arial"/>
                          <a:cs typeface="Times New Roman"/>
                        </a:rPr>
                        <a:t>Pages 251-254</a:t>
                      </a:r>
                    </a:p>
                    <a:p>
                      <a:pPr marL="0" marR="0">
                        <a:lnSpc>
                          <a:spcPct val="115000"/>
                        </a:lnSpc>
                        <a:spcBef>
                          <a:spcPts val="0"/>
                        </a:spcBef>
                        <a:spcAft>
                          <a:spcPts val="0"/>
                        </a:spcAft>
                      </a:pPr>
                      <a:r>
                        <a:rPr lang="en-US" sz="1100" dirty="0" smtClean="0">
                          <a:latin typeface="Century" pitchFamily="18" charset="0"/>
                          <a:ea typeface="Arial"/>
                          <a:cs typeface="Times New Roman"/>
                        </a:rPr>
                        <a:t>Canada Project</a:t>
                      </a:r>
                    </a:p>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7795">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Barlow"/>
                          <a:cs typeface="Barlow"/>
                        </a:rPr>
                        <a:t>TOD</a:t>
                      </a:r>
                      <a:endParaRPr lang="en-US" sz="1100" dirty="0" smtClean="0">
                        <a:latin typeface="Century" pitchFamily="18" charset="0"/>
                        <a:ea typeface="Arial"/>
                        <a:cs typeface="Times New Roman"/>
                      </a:endParaRPr>
                    </a:p>
                    <a:p>
                      <a:pPr marL="0" marR="0">
                        <a:lnSpc>
                          <a:spcPct val="115000"/>
                        </a:lnSpc>
                        <a:spcBef>
                          <a:spcPts val="0"/>
                        </a:spcBef>
                        <a:spcAft>
                          <a:spcPts val="0"/>
                        </a:spcAft>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entury" pitchFamily="18" charset="0"/>
                          <a:ea typeface="Arial"/>
                          <a:cs typeface="Times New Roman"/>
                        </a:rPr>
                        <a:t>Think-Pair-Share</a:t>
                      </a:r>
                    </a:p>
                    <a:p>
                      <a:pPr marL="0" marR="0">
                        <a:lnSpc>
                          <a:spcPct val="115000"/>
                        </a:lnSpc>
                        <a:spcBef>
                          <a:spcPts val="0"/>
                        </a:spcBef>
                        <a:spcAft>
                          <a:spcPts val="0"/>
                        </a:spcAft>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entury" pitchFamily="18" charset="0"/>
                          <a:ea typeface="Arial"/>
                          <a:cs typeface="Times New Roman"/>
                        </a:rPr>
                        <a:t>Class</a:t>
                      </a:r>
                      <a:r>
                        <a:rPr lang="en-US" sz="1100" baseline="0" dirty="0" smtClean="0">
                          <a:latin typeface="Century" pitchFamily="18" charset="0"/>
                          <a:ea typeface="Arial"/>
                          <a:cs typeface="Times New Roman"/>
                        </a:rPr>
                        <a:t> Discussion</a:t>
                      </a: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entury" pitchFamily="18" charset="0"/>
                          <a:ea typeface="Arial"/>
                          <a:cs typeface="Times New Roman"/>
                        </a:rPr>
                        <a:t>Think-Pair-Share</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774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2774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10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smtClean="0">
                          <a:latin typeface="+mn-lt"/>
                          <a:ea typeface="Barlow"/>
                          <a:cs typeface="Barlow"/>
                        </a:rPr>
                        <a:t>GA Milestones Testing</a:t>
                      </a:r>
                    </a:p>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smtClean="0">
                          <a:latin typeface="+mn-lt"/>
                          <a:ea typeface="Barlow"/>
                          <a:cs typeface="Barlow"/>
                        </a:rPr>
                        <a:t>GA Milestones Testing</a:t>
                      </a:r>
                    </a:p>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latin typeface="Century" pitchFamily="18" charset="0"/>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7747">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Continue to have students study and complete any missing graded assignments</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98543">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667462">
                <a:tc gridSpan="2">
                  <a:txBody>
                    <a:bodyPr/>
                    <a:lstStyle/>
                    <a:p>
                      <a:pPr marL="0" marR="0" algn="ctr">
                        <a:lnSpc>
                          <a:spcPct val="115000"/>
                        </a:lnSpc>
                        <a:spcBef>
                          <a:spcPts val="0"/>
                        </a:spcBef>
                        <a:spcAft>
                          <a:spcPts val="0"/>
                        </a:spcAft>
                      </a:pPr>
                      <a:r>
                        <a:rPr lang="en-US" sz="1000" b="1" dirty="0">
                          <a:solidFill>
                            <a:srgbClr val="FFFFFF"/>
                          </a:solidFill>
                          <a:latin typeface="Barlow"/>
                          <a:ea typeface="Barlow"/>
                          <a:cs typeface="Barlow"/>
                        </a:rPr>
                        <a:t>Upcoming Major Assignments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encrypted-tbn0.gstatic.com/images?q=tbn:ANd9GcQAW_k4hpv_luzE4fBqKKPkZIHNvR6FYLTCD2KPxA9CVM9l6tkdRh5vzlVVLPU&amp;s"/>
          <p:cNvPicPr>
            <a:picLocks noChangeAspect="1" noChangeArrowheads="1"/>
          </p:cNvPicPr>
          <p:nvPr/>
        </p:nvPicPr>
        <p:blipFill>
          <a:blip r:embed="rId3" cstate="print"/>
          <a:srcRect/>
          <a:stretch>
            <a:fillRect/>
          </a:stretch>
        </p:blipFill>
        <p:spPr bwMode="auto">
          <a:xfrm>
            <a:off x="326056" y="351212"/>
            <a:ext cx="2974244" cy="2221505"/>
          </a:xfrm>
          <a:prstGeom prst="rect">
            <a:avLst/>
          </a:prstGeom>
          <a:noFill/>
        </p:spPr>
      </p:pic>
      <p:pic>
        <p:nvPicPr>
          <p:cNvPr id="44036" name="Picture 4" descr="https://encrypted-tbn0.gstatic.com/images?q=tbn:ANd9GcS09YxFkfHEX1fomohVQLnUdOW9w_cbOnfeHjHZC5Z2W9WT5Who4_hc_ZHlmk4&amp;s"/>
          <p:cNvPicPr>
            <a:picLocks noChangeAspect="1" noChangeArrowheads="1"/>
          </p:cNvPicPr>
          <p:nvPr/>
        </p:nvPicPr>
        <p:blipFill>
          <a:blip r:embed="rId4" cstate="print"/>
          <a:srcRect/>
          <a:stretch>
            <a:fillRect/>
          </a:stretch>
        </p:blipFill>
        <p:spPr bwMode="auto">
          <a:xfrm>
            <a:off x="403546" y="3420336"/>
            <a:ext cx="2806393" cy="2252044"/>
          </a:xfrm>
          <a:prstGeom prst="rect">
            <a:avLst/>
          </a:prstGeom>
          <a:noFill/>
        </p:spPr>
      </p:pic>
      <p:pic>
        <p:nvPicPr>
          <p:cNvPr id="44038" name="Picture 6" descr="https://encrypted-tbn0.gstatic.com/images?q=tbn:ANd9GcSetNbPJyEfY_09gLwBE5L9RR4OltS0tHQgxqKAGGMNiYRhjH7__rd_FUWAnGU&amp;s"/>
          <p:cNvPicPr>
            <a:picLocks noChangeAspect="1" noChangeArrowheads="1"/>
          </p:cNvPicPr>
          <p:nvPr/>
        </p:nvPicPr>
        <p:blipFill>
          <a:blip r:embed="rId5" cstate="print"/>
          <a:srcRect/>
          <a:stretch>
            <a:fillRect/>
          </a:stretch>
        </p:blipFill>
        <p:spPr bwMode="auto">
          <a:xfrm>
            <a:off x="4293622" y="0"/>
            <a:ext cx="2370649" cy="3191261"/>
          </a:xfrm>
          <a:prstGeom prst="rect">
            <a:avLst/>
          </a:prstGeom>
          <a:noFill/>
        </p:spPr>
      </p:pic>
      <p:pic>
        <p:nvPicPr>
          <p:cNvPr id="44040" name="Picture 8" descr="https://encrypted-tbn0.gstatic.com/images?q=tbn:ANd9GcTQy9SgBdr1WmwDsV1afbnt9F0PGN0w8Gqi7P8jZWblfv_NbwXQLd7he_Ecqg&amp;s"/>
          <p:cNvPicPr>
            <a:picLocks noChangeAspect="1" noChangeArrowheads="1"/>
          </p:cNvPicPr>
          <p:nvPr/>
        </p:nvPicPr>
        <p:blipFill>
          <a:blip r:embed="rId6" cstate="print"/>
          <a:srcRect/>
          <a:stretch>
            <a:fillRect/>
          </a:stretch>
        </p:blipFill>
        <p:spPr bwMode="auto">
          <a:xfrm>
            <a:off x="8338679" y="3401420"/>
            <a:ext cx="3159911" cy="1775014"/>
          </a:xfrm>
          <a:prstGeom prst="rect">
            <a:avLst/>
          </a:prstGeom>
          <a:noFill/>
        </p:spPr>
      </p:pic>
      <p:sp>
        <p:nvSpPr>
          <p:cNvPr id="44042" name="AutoShape 10" descr="https://upload.wikimedia.org/wikipedia/commons/thumb/d/db/Charles_Prince_of_Wales.jpg/149px-Charles_Prince_of_Wal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4" name="AutoShape 12" descr="https://upload.wikimedia.org/wikipedia/commons/thumb/f/fa/Mary_Simon%2C_Governor_General_of_Canada.jpg/135px-Mary_Simon%2C_Governor_General_of_Canad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https://kids.kiddle.co/images/thumb/4/4f/Charles%2C_Prince_of_Wales_at_COP21.jpg/110px-Charles%2C_Prince_of_Wales_at_COP21.jpg"/>
          <p:cNvPicPr>
            <a:picLocks noChangeAspect="1" noChangeArrowheads="1"/>
          </p:cNvPicPr>
          <p:nvPr/>
        </p:nvPicPr>
        <p:blipFill>
          <a:blip r:embed="rId7" cstate="print"/>
          <a:srcRect/>
          <a:stretch>
            <a:fillRect/>
          </a:stretch>
        </p:blipFill>
        <p:spPr bwMode="auto">
          <a:xfrm>
            <a:off x="7579262" y="235245"/>
            <a:ext cx="1881974" cy="2275480"/>
          </a:xfrm>
          <a:prstGeom prst="rect">
            <a:avLst/>
          </a:prstGeom>
          <a:noFill/>
        </p:spPr>
      </p:pic>
      <p:pic>
        <p:nvPicPr>
          <p:cNvPr id="44048" name="Picture 16" descr="https://kids.kiddle.co/images/thumb/f/fa/Mary_Simon%2C_Governor_General_of_Canada.jpg/94px-Mary_Simon%2C_Governor_General_of_Canada.jpg"/>
          <p:cNvPicPr>
            <a:picLocks noChangeAspect="1" noChangeArrowheads="1"/>
          </p:cNvPicPr>
          <p:nvPr/>
        </p:nvPicPr>
        <p:blipFill>
          <a:blip r:embed="rId8" cstate="print"/>
          <a:srcRect/>
          <a:stretch>
            <a:fillRect/>
          </a:stretch>
        </p:blipFill>
        <p:spPr bwMode="auto">
          <a:xfrm>
            <a:off x="9795521" y="235246"/>
            <a:ext cx="1425252" cy="2016582"/>
          </a:xfrm>
          <a:prstGeom prst="rect">
            <a:avLst/>
          </a:prstGeom>
          <a:noFill/>
        </p:spPr>
      </p:pic>
      <p:sp>
        <p:nvSpPr>
          <p:cNvPr id="12" name="Rectangle 11"/>
          <p:cNvSpPr/>
          <p:nvPr/>
        </p:nvSpPr>
        <p:spPr>
          <a:xfrm>
            <a:off x="3512949" y="3528102"/>
            <a:ext cx="4530671" cy="3046988"/>
          </a:xfrm>
          <a:prstGeom prst="rect">
            <a:avLst/>
          </a:prstGeom>
        </p:spPr>
        <p:txBody>
          <a:bodyPr wrap="square">
            <a:spAutoFit/>
          </a:bodyPr>
          <a:lstStyle/>
          <a:p>
            <a:pPr fontAlgn="base"/>
            <a:r>
              <a:rPr lang="en-US" sz="1200" b="1" u="sng" dirty="0" smtClean="0"/>
              <a:t>Canada’s democratic government</a:t>
            </a:r>
            <a:endParaRPr lang="en-US" sz="1200" dirty="0" smtClean="0"/>
          </a:p>
          <a:p>
            <a:pPr fontAlgn="base"/>
            <a:r>
              <a:rPr lang="en-US" sz="1200" dirty="0" smtClean="0"/>
              <a:t>To live together in a community or a country we have to have rules. </a:t>
            </a:r>
          </a:p>
          <a:p>
            <a:pPr fontAlgn="base"/>
            <a:r>
              <a:rPr lang="en-US" sz="1200" dirty="0" smtClean="0"/>
              <a:t>For rules to be followed they need to be made into laws. So, how do we decide what rules and laws we need? </a:t>
            </a:r>
          </a:p>
          <a:p>
            <a:pPr fontAlgn="base"/>
            <a:r>
              <a:rPr lang="en-US" sz="1200" dirty="0" smtClean="0"/>
              <a:t>In Canada people have a say in what rules and laws are made. This is because in Canada we are a democracy. That means that our government makes decisions based on what most people say is important. </a:t>
            </a:r>
          </a:p>
          <a:p>
            <a:pPr fontAlgn="base"/>
            <a:r>
              <a:rPr lang="en-US" sz="1200" dirty="0" smtClean="0"/>
              <a:t>There are too many people to have everyone come together in one place and decide on rules and laws. So instead people elect representatives, or other people to speak for them. Special elections are held for voting. The elected representatives then make </a:t>
            </a:r>
            <a:r>
              <a:rPr lang="en-US" sz="1200" dirty="0" smtClean="0"/>
              <a:t>the laws</a:t>
            </a:r>
            <a:r>
              <a:rPr lang="en-US" sz="1200" dirty="0" smtClean="0"/>
              <a:t> and decisions for everyone. They govern on behalf of the people. </a:t>
            </a:r>
          </a:p>
          <a:p>
            <a:pPr fontAlgn="base"/>
            <a:r>
              <a:rPr lang="en-US" sz="1200" dirty="0" smtClean="0"/>
              <a:t>There are many things that need rules and laws so a system is created to manage this. This system is called government.</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464" y="356461"/>
            <a:ext cx="6540285" cy="707886"/>
          </a:xfrm>
          <a:prstGeom prst="rect">
            <a:avLst/>
          </a:prstGeom>
          <a:noFill/>
        </p:spPr>
        <p:txBody>
          <a:bodyPr wrap="square" rtlCol="0">
            <a:spAutoFit/>
          </a:bodyPr>
          <a:lstStyle/>
          <a:p>
            <a:r>
              <a:rPr lang="en-US" sz="4000" dirty="0" smtClean="0"/>
              <a:t>The Canadian Shield</a:t>
            </a:r>
            <a:endParaRPr lang="en-US" sz="4000" dirty="0"/>
          </a:p>
        </p:txBody>
      </p:sp>
      <p:sp>
        <p:nvSpPr>
          <p:cNvPr id="3" name="TextBox 2"/>
          <p:cNvSpPr txBox="1"/>
          <p:nvPr/>
        </p:nvSpPr>
        <p:spPr>
          <a:xfrm>
            <a:off x="449451" y="1627322"/>
            <a:ext cx="4246535" cy="369332"/>
          </a:xfrm>
          <a:prstGeom prst="rect">
            <a:avLst/>
          </a:prstGeom>
          <a:noFill/>
        </p:spPr>
        <p:txBody>
          <a:bodyPr wrap="square" rtlCol="0">
            <a:spAutoFit/>
          </a:bodyPr>
          <a:lstStyle/>
          <a:p>
            <a:r>
              <a:rPr lang="en-US" dirty="0" smtClean="0">
                <a:hlinkClick r:id="rId3"/>
              </a:rPr>
              <a:t>Video: Canadian Shield</a:t>
            </a:r>
            <a:endParaRPr lang="en-US" dirty="0"/>
          </a:p>
        </p:txBody>
      </p:sp>
      <p:sp>
        <p:nvSpPr>
          <p:cNvPr id="2050" name="AutoShape 2" descr="https://chalkboardpublishing.com/wp-content/uploads/2020/10/shield-300x2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hield.jpg"/>
          <p:cNvPicPr>
            <a:picLocks noChangeAspect="1"/>
          </p:cNvPicPr>
          <p:nvPr/>
        </p:nvPicPr>
        <p:blipFill>
          <a:blip r:embed="rId4" cstate="print"/>
          <a:stretch>
            <a:fillRect/>
          </a:stretch>
        </p:blipFill>
        <p:spPr>
          <a:xfrm>
            <a:off x="6289418" y="293998"/>
            <a:ext cx="4156439" cy="3306750"/>
          </a:xfrm>
          <a:prstGeom prst="rect">
            <a:avLst/>
          </a:prstGeom>
        </p:spPr>
      </p:pic>
      <p:pic>
        <p:nvPicPr>
          <p:cNvPr id="2052" name="Picture 4" descr="https://encrypted-tbn0.gstatic.com/images?q=tbn:ANd9GcQpgjhUr4fjM11FQs21rbymwKu2DS4V43583Blg2c65r6KDbGSP5q7sV5Itag&amp;s"/>
          <p:cNvPicPr>
            <a:picLocks noChangeAspect="1" noChangeArrowheads="1"/>
          </p:cNvPicPr>
          <p:nvPr/>
        </p:nvPicPr>
        <p:blipFill>
          <a:blip r:embed="rId5" cstate="print"/>
          <a:srcRect/>
          <a:stretch>
            <a:fillRect/>
          </a:stretch>
        </p:blipFill>
        <p:spPr bwMode="auto">
          <a:xfrm>
            <a:off x="4681081" y="4331319"/>
            <a:ext cx="3353044" cy="1883502"/>
          </a:xfrm>
          <a:prstGeom prst="rect">
            <a:avLst/>
          </a:prstGeom>
          <a:noFill/>
        </p:spPr>
      </p:pic>
      <p:pic>
        <p:nvPicPr>
          <p:cNvPr id="2054" name="Picture 6" descr="https://encrypted-tbn0.gstatic.com/images?q=tbn:ANd9GcQT5HKgJTq5kL2W-e9m237AA2RZIgPZmiMpMJ4rLACNzK51VzqMJo5VBmW2lg&amp;s"/>
          <p:cNvPicPr>
            <a:picLocks noChangeAspect="1" noChangeArrowheads="1"/>
          </p:cNvPicPr>
          <p:nvPr/>
        </p:nvPicPr>
        <p:blipFill>
          <a:blip r:embed="rId6" cstate="print"/>
          <a:srcRect/>
          <a:stretch>
            <a:fillRect/>
          </a:stretch>
        </p:blipFill>
        <p:spPr bwMode="auto">
          <a:xfrm>
            <a:off x="8416170" y="4146630"/>
            <a:ext cx="3285049" cy="2190035"/>
          </a:xfrm>
          <a:prstGeom prst="rect">
            <a:avLst/>
          </a:prstGeom>
          <a:noFill/>
        </p:spPr>
      </p:pic>
      <p:sp>
        <p:nvSpPr>
          <p:cNvPr id="8" name="Rectangle 7"/>
          <p:cNvSpPr/>
          <p:nvPr/>
        </p:nvSpPr>
        <p:spPr>
          <a:xfrm>
            <a:off x="402956" y="3062295"/>
            <a:ext cx="3564610" cy="2585323"/>
          </a:xfrm>
          <a:prstGeom prst="rect">
            <a:avLst/>
          </a:prstGeom>
        </p:spPr>
        <p:txBody>
          <a:bodyPr wrap="square">
            <a:spAutoFit/>
          </a:bodyPr>
          <a:lstStyle/>
          <a:p>
            <a:r>
              <a:rPr lang="en-US" dirty="0" smtClean="0"/>
              <a:t>Various minerals and precious stones have been mined or continue to be mined on the Shield, including </a:t>
            </a:r>
            <a:r>
              <a:rPr lang="en-US" b="1" dirty="0" smtClean="0"/>
              <a:t>gold, silver, copper, zinc, nickel, iron, uranium and diamonds</a:t>
            </a:r>
            <a:r>
              <a:rPr lang="en-US" dirty="0" smtClean="0"/>
              <a:t>. The first modern hard-rock mine in the Canadian Shield, near </a:t>
            </a:r>
            <a:r>
              <a:rPr lang="en-US" dirty="0" err="1" smtClean="0"/>
              <a:t>Madoc</a:t>
            </a:r>
            <a:r>
              <a:rPr lang="en-US" dirty="0" smtClean="0"/>
              <a:t>, Ontario, opened in 1866 after gold was found there.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nada Maps &amp; Facts - World Atlas">
            <a:extLst>
              <a:ext uri="{FF2B5EF4-FFF2-40B4-BE49-F238E27FC236}">
                <a16:creationId xmlns:a16="http://schemas.microsoft.com/office/drawing/2014/main" xmlns="" id="{7D1E0D7B-9377-4303-853C-5A7643F8C18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395" y="101181"/>
            <a:ext cx="10316238" cy="6655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507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CD70F2E-6A2C-4E36-A0F1-DC0D5F915C4D}"/>
              </a:ext>
            </a:extLst>
          </p:cNvPr>
          <p:cNvSpPr/>
          <p:nvPr/>
        </p:nvSpPr>
        <p:spPr>
          <a:xfrm>
            <a:off x="432390" y="191962"/>
            <a:ext cx="11369749" cy="646331"/>
          </a:xfrm>
          <a:prstGeom prst="rect">
            <a:avLst/>
          </a:prstGeom>
        </p:spPr>
        <p:txBody>
          <a:bodyPr wrap="square">
            <a:spAutoFit/>
          </a:bodyPr>
          <a:lstStyle/>
          <a:p>
            <a:pPr marL="342900" indent="-342900">
              <a:buAutoNum type="alphaLcPeriod"/>
            </a:pPr>
            <a:r>
              <a:rPr lang="en-US" dirty="0"/>
              <a:t>Locate on a world and regional political-physical map: the St. Lawrence River, Hudson Bay, Atlantic Ocean, Pacific Ocean, the Great Lakes, Canadian Shield, and Rocky Mountains. </a:t>
            </a:r>
          </a:p>
        </p:txBody>
      </p:sp>
      <p:pic>
        <p:nvPicPr>
          <p:cNvPr id="2050" name="Picture 2" descr="Canadian geographic map with Provinces and Territories">
            <a:extLst>
              <a:ext uri="{FF2B5EF4-FFF2-40B4-BE49-F238E27FC236}">
                <a16:creationId xmlns:a16="http://schemas.microsoft.com/office/drawing/2014/main" xmlns="" id="{0550B7B4-DF84-4640-BBD9-67E953AFA1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2595" y="962136"/>
            <a:ext cx="7199128" cy="54113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tar: 5 Points 2">
            <a:extLst>
              <a:ext uri="{FF2B5EF4-FFF2-40B4-BE49-F238E27FC236}">
                <a16:creationId xmlns:a16="http://schemas.microsoft.com/office/drawing/2014/main" xmlns="" id="{AC476CE0-FA0D-4F8E-BF9D-D12ABC0C02FB}"/>
              </a:ext>
            </a:extLst>
          </p:cNvPr>
          <p:cNvSpPr/>
          <p:nvPr/>
        </p:nvSpPr>
        <p:spPr>
          <a:xfrm>
            <a:off x="6096000" y="5470562"/>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xmlns="" id="{2E9A0FD8-770D-4139-8F7C-459E51A7C126}"/>
              </a:ext>
            </a:extLst>
          </p:cNvPr>
          <p:cNvSpPr/>
          <p:nvPr/>
        </p:nvSpPr>
        <p:spPr>
          <a:xfrm>
            <a:off x="5492159" y="3560246"/>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xmlns="" id="{56AA4535-9A63-41B6-9080-66D9BAB36D77}"/>
              </a:ext>
            </a:extLst>
          </p:cNvPr>
          <p:cNvSpPr/>
          <p:nvPr/>
        </p:nvSpPr>
        <p:spPr>
          <a:xfrm>
            <a:off x="7301023" y="4570339"/>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xmlns="" id="{06CC6BC8-E992-409E-8F89-03C035BBBD84}"/>
              </a:ext>
            </a:extLst>
          </p:cNvPr>
          <p:cNvSpPr/>
          <p:nvPr/>
        </p:nvSpPr>
        <p:spPr>
          <a:xfrm>
            <a:off x="8428075" y="4995641"/>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xmlns="" id="{6D61C981-0CB0-4DFF-96D6-A368F1261F10}"/>
              </a:ext>
            </a:extLst>
          </p:cNvPr>
          <p:cNvSpPr/>
          <p:nvPr/>
        </p:nvSpPr>
        <p:spPr>
          <a:xfrm>
            <a:off x="2218660" y="4145037"/>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xmlns="" id="{84C5803F-FF4C-417A-B059-E90B8054D9F1}"/>
              </a:ext>
            </a:extLst>
          </p:cNvPr>
          <p:cNvSpPr/>
          <p:nvPr/>
        </p:nvSpPr>
        <p:spPr>
          <a:xfrm>
            <a:off x="4373524" y="3948445"/>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xmlns="" id="{6BF108AC-052C-4683-A190-9B18B6CA1C44}"/>
              </a:ext>
            </a:extLst>
          </p:cNvPr>
          <p:cNvSpPr/>
          <p:nvPr/>
        </p:nvSpPr>
        <p:spPr>
          <a:xfrm>
            <a:off x="3296092" y="3772897"/>
            <a:ext cx="386317" cy="425302"/>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5329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FAEE7-82FF-4CA2-9924-B37A1B14F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A850B9-DF43-43C3-94D9-94C6C25EF5C9}">
  <ds:schemaRefs>
    <ds:schemaRef ds:uri="http://schemas.openxmlformats.org/package/2006/metadata/core-properties"/>
    <ds:schemaRef ds:uri="16a2598a-fe9c-440d-8aa3-12b54edaf5bc"/>
    <ds:schemaRef ds:uri="http://purl.org/dc/elements/1.1/"/>
    <ds:schemaRef ds:uri="http://purl.org/dc/terms/"/>
    <ds:schemaRef ds:uri="http://purl.org/dc/dcmitype/"/>
    <ds:schemaRef ds:uri="http://schemas.microsoft.com/office/2006/documentManagement/types"/>
    <ds:schemaRef ds:uri="e8ec4369-50f0-44d0-a25d-2c9496eb6d79"/>
    <ds:schemaRef ds:uri="http://schemas.microsoft.com/office/2006/metadata/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8FA38CD9-4FCE-42DD-906E-C44894F8DF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1664</TotalTime>
  <Words>470</Words>
  <Application>Microsoft Office PowerPoint</Application>
  <PresentationFormat>Custom</PresentationFormat>
  <Paragraphs>100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Sylvia Porter</cp:lastModifiedBy>
  <cp:revision>127</cp:revision>
  <dcterms:created xsi:type="dcterms:W3CDTF">2023-01-05T13:06:59Z</dcterms:created>
  <dcterms:modified xsi:type="dcterms:W3CDTF">2023-04-16T14:26:42Z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